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69" r:id="rId4"/>
    <p:sldId id="273" r:id="rId5"/>
    <p:sldId id="276" r:id="rId6"/>
    <p:sldId id="268" r:id="rId7"/>
    <p:sldId id="272" r:id="rId8"/>
    <p:sldId id="274" r:id="rId9"/>
    <p:sldId id="266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8A09-CFD0-46CF-8497-3AA9B6F50438}" type="datetimeFigureOut">
              <a:rPr lang="en-GB" smtClean="0"/>
              <a:pPr/>
              <a:t>02/09/2019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AA93-AE9C-4A9B-8073-7F5E8A6A4C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7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to give tutors some guidance on what to say here. Promote our heritage. Over 100 years of experience delivering</a:t>
            </a:r>
            <a:r>
              <a:rPr lang="en-GB" baseline="0" dirty="0" smtClean="0"/>
              <a:t> adult learning.</a:t>
            </a:r>
            <a:endParaRPr lang="en-GB" dirty="0" smtClean="0"/>
          </a:p>
          <a:p>
            <a:r>
              <a:rPr lang="en-GB" dirty="0" smtClean="0"/>
              <a:t>Present</a:t>
            </a:r>
            <a:r>
              <a:rPr lang="en-GB" baseline="0" dirty="0" smtClean="0"/>
              <a:t> short film if time allows.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AA93-AE9C-4A9B-8073-7F5E8A6A4C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7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‘Recital’ accessibility software on website provides a variety of assists with webpage text as well as translating into a range of community languages.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AA93-AE9C-4A9B-8073-7F5E8A6A4C5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3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Jonathan to align content with text on website re venues: ‘in over **venues’ lift texts from  prospectus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8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2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Highlighting the Safeguarding</a:t>
            </a:r>
            <a:r>
              <a:rPr lang="en-GB" baseline="0" dirty="0" smtClean="0"/>
              <a:t> policy and where to find on website, refer to Learner Handbook for ‘script’ for tutors where we’re not giving them a policy!</a:t>
            </a:r>
          </a:p>
          <a:p>
            <a:r>
              <a:rPr lang="en-GB" baseline="0" dirty="0" smtClean="0"/>
              <a:t>Prevent video – on website and Moodle</a:t>
            </a:r>
          </a:p>
          <a:p>
            <a:r>
              <a:rPr lang="en-GB" baseline="0" dirty="0" smtClean="0"/>
              <a:t>How to raise a concern.</a:t>
            </a:r>
          </a:p>
          <a:p>
            <a:r>
              <a:rPr lang="en-GB" baseline="0" dirty="0" smtClean="0"/>
              <a:t>Reminder of breaks,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!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7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</a:t>
            </a:r>
            <a:r>
              <a:rPr lang="en-GB" baseline="0" dirty="0" smtClean="0"/>
              <a:t> this as a generic course </a:t>
            </a:r>
          </a:p>
          <a:p>
            <a:r>
              <a:rPr lang="en-GB" baseline="0" dirty="0" smtClean="0"/>
              <a:t>Expectations – course attendance, absenteeism, group contract, comfort breaks,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3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Tutors make sure learners sign code of conduct at this point</a:t>
            </a:r>
          </a:p>
          <a:p>
            <a:r>
              <a:rPr lang="en-GB" dirty="0" smtClean="0"/>
              <a:t>Tutors can signpost</a:t>
            </a:r>
            <a:r>
              <a:rPr lang="en-GB" baseline="0" dirty="0" smtClean="0"/>
              <a:t> learners to website for more info.</a:t>
            </a:r>
          </a:p>
          <a:p>
            <a:r>
              <a:rPr lang="en-GB" baseline="0" dirty="0" smtClean="0"/>
              <a:t>Need to update teaching file contents to make sure all this info is available for tutors.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9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all courses on Moodle</a:t>
            </a:r>
            <a:r>
              <a:rPr lang="en-GB" baseline="0" dirty="0" smtClean="0"/>
              <a:t> we add this Induction.</a:t>
            </a:r>
          </a:p>
          <a:p>
            <a:r>
              <a:rPr lang="en-GB" baseline="0" dirty="0" smtClean="0"/>
              <a:t>Sarah to set up Induction area on Moodle to populate.</a:t>
            </a:r>
          </a:p>
          <a:p>
            <a:r>
              <a:rPr lang="en-GB" dirty="0" smtClean="0"/>
              <a:t>Also</a:t>
            </a:r>
            <a:r>
              <a:rPr lang="en-GB" baseline="0" dirty="0" smtClean="0"/>
              <a:t> have Induction area on website (this on the ‘Teaching and Learning Toolkit’ page.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1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Written case studies</a:t>
            </a:r>
            <a:r>
              <a:rPr lang="en-GB" baseline="0" dirty="0" smtClean="0"/>
              <a:t> still to feature in learner handbook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AA93-AE9C-4A9B-8073-7F5E8A6A4C5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2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Tutors to revisit</a:t>
            </a:r>
            <a:r>
              <a:rPr lang="en-GB" baseline="0" dirty="0" smtClean="0"/>
              <a:t> learner online safety here.</a:t>
            </a:r>
          </a:p>
          <a:p>
            <a:r>
              <a:rPr lang="en-GB" baseline="0" dirty="0" smtClean="0"/>
              <a:t>Tutors note the consent from learners re e-mail correspondence from us.</a:t>
            </a:r>
          </a:p>
          <a:p>
            <a:r>
              <a:rPr lang="en-GB" baseline="0" dirty="0" smtClean="0"/>
              <a:t>Signpost to Moodle and website for all Learner Induction documents and materials.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37FED-514A-4BFF-960B-8DC66DF76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95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800"/>
            <a:ext cx="12192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5200" y="6327000"/>
            <a:ext cx="596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Addysg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 </a:t>
            </a:r>
            <a:r>
              <a:rPr lang="en-GB" sz="1100" b="1" dirty="0" err="1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Oedolion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 </a:t>
            </a:r>
            <a:r>
              <a:rPr lang="en-GB" sz="1100" b="1" dirty="0" err="1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Cymru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 | Adult Learning Wales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FS Me" panose="02000506040000020004" pitchFamily="50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64800" y="6327001"/>
            <a:ext cx="596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Sefydlu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Dysgwr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 Learner Induction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Rollerscript Smooth" panose="03050600040307000000" pitchFamily="66" charset="0"/>
              <a:ea typeface="Rollerscript Smooth" panose="03050600040307000000" pitchFamily="66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8644"/>
            <a:ext cx="10515600" cy="63335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BBBC"/>
                </a:solidFill>
                <a:latin typeface="Rollerscript Smooth" panose="03050600040307000000" pitchFamily="66" charset="0"/>
                <a:ea typeface="Rollerscript Smooth" panose="03050600040307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7569"/>
            <a:ext cx="5181600" cy="3334954"/>
          </a:xfrm>
        </p:spPr>
        <p:txBody>
          <a:bodyPr/>
          <a:lstStyle>
            <a:lvl1pPr marL="228600" indent="-228600">
              <a:lnSpc>
                <a:spcPct val="150000"/>
              </a:lnSpc>
              <a:buFont typeface="Wingdings 3" panose="05040102010807070707" pitchFamily="18" charset="2"/>
              <a:buChar char=""/>
              <a:defRPr sz="1800" b="1">
                <a:solidFill>
                  <a:srgbClr val="00BBBC"/>
                </a:solidFill>
                <a:latin typeface="FS Me" panose="02000506040000020004" pitchFamily="50" charset="0"/>
              </a:defRPr>
            </a:lvl1pPr>
            <a:lvl2pPr marL="685800" indent="-228600">
              <a:buFont typeface="Wingdings 3" panose="05040102010807070707" pitchFamily="18" charset="2"/>
              <a:buChar char=""/>
              <a:defRPr/>
            </a:lvl2pPr>
            <a:lvl3pPr marL="1143000" indent="-228600">
              <a:buFont typeface="Wingdings 3" panose="05040102010807070707" pitchFamily="18" charset="2"/>
              <a:buChar char=""/>
              <a:defRPr/>
            </a:lvl3pPr>
            <a:lvl4pPr marL="1600200" indent="-228600">
              <a:buFont typeface="Wingdings 3" panose="05040102010807070707" pitchFamily="18" charset="2"/>
              <a:buChar char=""/>
              <a:defRPr/>
            </a:lvl4pPr>
            <a:lvl5pPr marL="2057400" indent="-228600">
              <a:buFont typeface="Wingdings 3" panose="05040102010807070707" pitchFamily="18" charset="2"/>
              <a:buChar char="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7569"/>
            <a:ext cx="5181600" cy="3334954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00BBBC"/>
              </a:buClr>
              <a:buFont typeface="Wingdings 3" panose="05040102010807070707" pitchFamily="18" charset="2"/>
              <a:buChar char=""/>
              <a:defRPr sz="1800" b="1">
                <a:solidFill>
                  <a:schemeClr val="bg1">
                    <a:lumMod val="65000"/>
                  </a:schemeClr>
                </a:solidFill>
                <a:latin typeface="FS Me" panose="02000506040000020004" pitchFamily="50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800"/>
            <a:ext cx="12192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5200" y="6327000"/>
            <a:ext cx="596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Addysg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 </a:t>
            </a:r>
            <a:r>
              <a:rPr lang="en-GB" sz="1100" b="1" dirty="0" err="1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Oedolion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 </a:t>
            </a:r>
            <a:r>
              <a:rPr lang="en-GB" sz="1100" b="1" dirty="0" err="1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Cymru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  <a:latin typeface="FS Me" panose="02000506040000020004" pitchFamily="50" charset="0"/>
              </a:rPr>
              <a:t> | Adult Learning Wales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FS Me" panose="02000506040000020004" pitchFamily="50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64800" y="6327001"/>
            <a:ext cx="596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Diwrnod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Cynllunio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 </a:t>
            </a:r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Strategol</a:t>
            </a:r>
            <a:r>
              <a:rPr lang="en-GB" sz="1200" baseline="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Strategic Planning Day</a:t>
            </a:r>
            <a:r>
              <a:rPr lang="en-GB" sz="1200" baseline="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 </a:t>
            </a: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  <a:cs typeface="Arial" charset="0"/>
              </a:rPr>
              <a:t>2019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Rollerscript Smooth" panose="03050600040307000000" pitchFamily="66" charset="0"/>
              <a:ea typeface="Rollerscript Smooth" panose="03050600040307000000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7880-F540-4513-9721-9F18B156CCF1}" type="datetimeFigureOut">
              <a:rPr lang="en-GB" smtClean="0"/>
              <a:pPr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F39-B48A-49E0-AA8B-0C3690ACB4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5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7880-F540-4513-9721-9F18B156CCF1}" type="datetimeFigureOut">
              <a:rPr lang="en-GB" smtClean="0"/>
              <a:pPr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5F39-B48A-49E0-AA8B-0C3690ACB4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2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ncQ5BmC0X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3192" cy="6857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3072" y="2382520"/>
            <a:ext cx="36853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 err="1" smtClean="0">
                <a:solidFill>
                  <a:schemeClr val="bg1"/>
                </a:solidFill>
                <a:latin typeface="Rollerscript Smooth" panose="03050600040307000000" pitchFamily="66" charset="0"/>
                <a:ea typeface="Rollerscript Smooth" panose="03050600040307000000" pitchFamily="66" charset="0"/>
              </a:rPr>
              <a:t>Helo</a:t>
            </a:r>
            <a:endParaRPr lang="en-GB" sz="5500" dirty="0">
              <a:solidFill>
                <a:schemeClr val="bg1"/>
              </a:solidFill>
              <a:latin typeface="Rollerscript Smooth" panose="03050600040307000000" pitchFamily="66" charset="0"/>
              <a:ea typeface="Rollerscript Smooth" panose="03050600040307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6972" y="2965450"/>
            <a:ext cx="36853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 smtClean="0">
                <a:solidFill>
                  <a:schemeClr val="bg1">
                    <a:lumMod val="85000"/>
                  </a:schemeClr>
                </a:solidFill>
                <a:latin typeface="Rollerscript Smooth" panose="03050600040307000000" pitchFamily="66" charset="0"/>
                <a:ea typeface="Rollerscript Smooth" panose="03050600040307000000" pitchFamily="66" charset="0"/>
              </a:rPr>
              <a:t>Hello</a:t>
            </a:r>
            <a:endParaRPr lang="en-GB" sz="5500" dirty="0">
              <a:solidFill>
                <a:schemeClr val="bg1">
                  <a:lumMod val="85000"/>
                </a:schemeClr>
              </a:solidFill>
              <a:latin typeface="Rollerscript Smooth" panose="03050600040307000000" pitchFamily="66" charset="0"/>
              <a:ea typeface="Rollerscript Smooth" panose="03050600040307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Cadwch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cysylltiad</a:t>
            </a:r>
            <a:r>
              <a:rPr lang="en-GB" dirty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Keep in touch!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Gwefan</a:t>
            </a:r>
            <a:endParaRPr lang="en-GB" dirty="0" smtClean="0"/>
          </a:p>
          <a:p>
            <a:r>
              <a:rPr lang="en-GB" dirty="0" err="1" smtClean="0"/>
              <a:t>Facebook</a:t>
            </a:r>
            <a:r>
              <a:rPr lang="en-GB" dirty="0" smtClean="0"/>
              <a:t> </a:t>
            </a:r>
          </a:p>
          <a:p>
            <a:r>
              <a:rPr lang="en-GB" dirty="0" smtClean="0"/>
              <a:t>Twitter</a:t>
            </a:r>
          </a:p>
          <a:p>
            <a:r>
              <a:rPr lang="en-GB" dirty="0" smtClean="0"/>
              <a:t>YouTube – </a:t>
            </a:r>
            <a:r>
              <a:rPr lang="en-GB" dirty="0" err="1" smtClean="0"/>
              <a:t>fideos</a:t>
            </a:r>
            <a:r>
              <a:rPr lang="en-GB" dirty="0" smtClean="0"/>
              <a:t> o </a:t>
            </a:r>
            <a:r>
              <a:rPr lang="en-GB" dirty="0" err="1" smtClean="0"/>
              <a:t>ddysgwyr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endParaRPr lang="en-GB" dirty="0" smtClean="0"/>
          </a:p>
          <a:p>
            <a:r>
              <a:rPr lang="en-GB" dirty="0" err="1" smtClean="0"/>
              <a:t>Moodle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</a:p>
          <a:p>
            <a:r>
              <a:rPr lang="en-GB" dirty="0" smtClean="0"/>
              <a:t>Facebook </a:t>
            </a:r>
          </a:p>
          <a:p>
            <a:r>
              <a:rPr lang="en-GB" dirty="0" smtClean="0"/>
              <a:t>Twitter</a:t>
            </a:r>
          </a:p>
          <a:p>
            <a:r>
              <a:rPr lang="en-GB" dirty="0" smtClean="0"/>
              <a:t>YouTube – videos of other learners</a:t>
            </a:r>
          </a:p>
          <a:p>
            <a:r>
              <a:rPr lang="en-GB" dirty="0" smtClean="0"/>
              <a:t>Moodle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0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Croeso</a:t>
            </a:r>
            <a:r>
              <a:rPr lang="en-GB" dirty="0" smtClean="0"/>
              <a:t>!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Welcome!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159694"/>
            <a:ext cx="5181600" cy="5060357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 err="1" smtClean="0"/>
              <a:t>Cyflwyniad</a:t>
            </a:r>
            <a:r>
              <a:rPr lang="en-GB" sz="2600" dirty="0" smtClean="0"/>
              <a:t> </a:t>
            </a:r>
            <a:r>
              <a:rPr lang="en-GB" sz="2600" dirty="0" err="1" smtClean="0"/>
              <a:t>gan</a:t>
            </a:r>
            <a:r>
              <a:rPr lang="en-GB" sz="2600" dirty="0" smtClean="0"/>
              <a:t> y </a:t>
            </a:r>
            <a:r>
              <a:rPr lang="en-GB" sz="2600" dirty="0" err="1" smtClean="0"/>
              <a:t>Tiwtor</a:t>
            </a:r>
            <a:endParaRPr lang="en-GB" sz="2600" dirty="0" smtClean="0"/>
          </a:p>
          <a:p>
            <a:r>
              <a:rPr lang="en-GB" sz="2600" dirty="0" smtClean="0"/>
              <a:t>Y </a:t>
            </a:r>
            <a:r>
              <a:rPr lang="en-GB" sz="2600" dirty="0" err="1" smtClean="0"/>
              <a:t>Coleg</a:t>
            </a:r>
            <a:r>
              <a:rPr lang="en-GB" sz="2600" dirty="0" smtClean="0"/>
              <a:t> </a:t>
            </a:r>
            <a:r>
              <a:rPr lang="en-GB" sz="2600" dirty="0" err="1" smtClean="0"/>
              <a:t>Cymunedol</a:t>
            </a:r>
            <a:r>
              <a:rPr lang="en-GB" sz="2600" dirty="0" smtClean="0"/>
              <a:t> </a:t>
            </a:r>
            <a:r>
              <a:rPr lang="en-GB" sz="2600" dirty="0" err="1" smtClean="0"/>
              <a:t>Cenedlaethol</a:t>
            </a:r>
            <a:r>
              <a:rPr lang="en-GB" sz="2600" dirty="0" smtClean="0"/>
              <a:t> </a:t>
            </a:r>
            <a:r>
              <a:rPr lang="en-GB" sz="2600" dirty="0" err="1" smtClean="0"/>
              <a:t>yng</a:t>
            </a:r>
            <a:r>
              <a:rPr lang="en-GB" sz="2600" dirty="0" smtClean="0"/>
              <a:t> </a:t>
            </a:r>
            <a:r>
              <a:rPr lang="en-GB" sz="2600" dirty="0" err="1" smtClean="0"/>
              <a:t>Nghymru</a:t>
            </a:r>
            <a:endParaRPr lang="en-GB" sz="2600" dirty="0" smtClean="0"/>
          </a:p>
          <a:p>
            <a:r>
              <a:rPr lang="en-GB" sz="2600" dirty="0" err="1" smtClean="0"/>
              <a:t>Dros</a:t>
            </a:r>
            <a:r>
              <a:rPr lang="en-GB" sz="2600" dirty="0" smtClean="0"/>
              <a:t> 12,000 o </a:t>
            </a:r>
            <a:r>
              <a:rPr lang="en-GB" sz="2600" dirty="0" err="1" smtClean="0"/>
              <a:t>ddysgwyr</a:t>
            </a:r>
            <a:r>
              <a:rPr lang="en-GB" sz="2600" dirty="0" smtClean="0"/>
              <a:t> y </a:t>
            </a:r>
            <a:r>
              <a:rPr lang="en-GB" sz="2600" dirty="0" err="1" smtClean="0"/>
              <a:t>flwyddyn</a:t>
            </a:r>
            <a:r>
              <a:rPr lang="en-GB" sz="2600" dirty="0" smtClean="0"/>
              <a:t> </a:t>
            </a:r>
            <a:r>
              <a:rPr lang="en-GB" sz="2600" dirty="0" err="1" smtClean="0"/>
              <a:t>ledled</a:t>
            </a:r>
            <a:r>
              <a:rPr lang="en-GB" sz="2600" dirty="0" smtClean="0"/>
              <a:t> </a:t>
            </a:r>
            <a:r>
              <a:rPr lang="en-GB" sz="2600" dirty="0" err="1" smtClean="0"/>
              <a:t>Cymru</a:t>
            </a:r>
            <a:endParaRPr lang="en-GB" sz="2600" dirty="0" smtClean="0"/>
          </a:p>
          <a:p>
            <a:r>
              <a:rPr lang="en-GB" sz="2600" dirty="0" err="1" smtClean="0"/>
              <a:t>Amrywiaeth</a:t>
            </a:r>
            <a:r>
              <a:rPr lang="en-GB" sz="2600" dirty="0" smtClean="0"/>
              <a:t> o </a:t>
            </a:r>
            <a:r>
              <a:rPr lang="en-GB" sz="2600" dirty="0" err="1" smtClean="0"/>
              <a:t>leoliadau</a:t>
            </a:r>
            <a:r>
              <a:rPr lang="en-GB" sz="2600" dirty="0" smtClean="0"/>
              <a:t> a </a:t>
            </a:r>
            <a:r>
              <a:rPr lang="en-GB" sz="2600" dirty="0" err="1" smtClean="0"/>
              <a:t>chyrsiau</a:t>
            </a:r>
            <a:r>
              <a:rPr lang="en-GB" sz="2600" dirty="0" smtClean="0"/>
              <a:t> </a:t>
            </a:r>
            <a:r>
              <a:rPr lang="en-GB" sz="2600" dirty="0" err="1" smtClean="0"/>
              <a:t>yn</a:t>
            </a:r>
            <a:r>
              <a:rPr lang="en-GB" sz="2600" dirty="0" smtClean="0"/>
              <a:t> y </a:t>
            </a:r>
            <a:r>
              <a:rPr lang="en-GB" sz="2600" dirty="0" err="1" smtClean="0"/>
              <a:t>gymuned</a:t>
            </a:r>
            <a:r>
              <a:rPr lang="en-GB" sz="2600" dirty="0" smtClean="0"/>
              <a:t> </a:t>
            </a:r>
            <a:r>
              <a:rPr lang="en-GB" sz="2600" dirty="0" err="1" smtClean="0"/>
              <a:t>a’r</a:t>
            </a:r>
            <a:r>
              <a:rPr lang="en-GB" sz="2600" dirty="0" smtClean="0"/>
              <a:t> </a:t>
            </a:r>
            <a:r>
              <a:rPr lang="en-GB" sz="2600" dirty="0" err="1" smtClean="0"/>
              <a:t>gweithle</a:t>
            </a:r>
            <a:endParaRPr lang="en-GB" sz="2600" dirty="0" smtClean="0"/>
          </a:p>
          <a:p>
            <a:r>
              <a:rPr lang="en-GB" sz="2600" dirty="0" err="1" smtClean="0"/>
              <a:t>Llythrennedd</a:t>
            </a:r>
            <a:r>
              <a:rPr lang="en-GB" sz="2600" dirty="0" smtClean="0"/>
              <a:t>, </a:t>
            </a:r>
            <a:r>
              <a:rPr lang="en-GB" sz="2600" dirty="0" err="1" smtClean="0"/>
              <a:t>Rhifedd</a:t>
            </a:r>
            <a:r>
              <a:rPr lang="en-GB" sz="2600" dirty="0" smtClean="0"/>
              <a:t>, </a:t>
            </a:r>
            <a:r>
              <a:rPr lang="en-GB" sz="2600" dirty="0" err="1" smtClean="0"/>
              <a:t>Sgiliau</a:t>
            </a:r>
            <a:r>
              <a:rPr lang="en-GB" sz="2600" dirty="0" smtClean="0"/>
              <a:t> </a:t>
            </a:r>
            <a:r>
              <a:rPr lang="en-GB" sz="2600" dirty="0" err="1" smtClean="0"/>
              <a:t>Digidol</a:t>
            </a:r>
            <a:r>
              <a:rPr lang="en-GB" sz="2600" dirty="0" smtClean="0"/>
              <a:t>, </a:t>
            </a:r>
            <a:r>
              <a:rPr lang="en-GB" sz="2600" dirty="0" err="1" smtClean="0"/>
              <a:t>Sgiliau</a:t>
            </a:r>
            <a:r>
              <a:rPr lang="en-GB" sz="2600" dirty="0" smtClean="0"/>
              <a:t> </a:t>
            </a:r>
            <a:r>
              <a:rPr lang="en-GB" sz="2600" dirty="0" err="1" smtClean="0"/>
              <a:t>ar</a:t>
            </a:r>
            <a:r>
              <a:rPr lang="en-GB" sz="2600" dirty="0" smtClean="0"/>
              <a:t> </a:t>
            </a:r>
            <a:r>
              <a:rPr lang="en-GB" sz="2600" dirty="0" err="1" smtClean="0"/>
              <a:t>gyfer</a:t>
            </a:r>
            <a:r>
              <a:rPr lang="en-GB" sz="2600" dirty="0" smtClean="0"/>
              <a:t> </a:t>
            </a:r>
            <a:r>
              <a:rPr lang="en-GB" sz="2600" dirty="0" err="1" smtClean="0"/>
              <a:t>Gwaith</a:t>
            </a:r>
            <a:r>
              <a:rPr lang="en-GB" sz="2600" dirty="0" smtClean="0"/>
              <a:t>, </a:t>
            </a:r>
            <a:r>
              <a:rPr lang="en-GB" sz="2600" dirty="0" err="1" smtClean="0"/>
              <a:t>Saesneg</a:t>
            </a:r>
            <a:r>
              <a:rPr lang="en-GB" sz="2600" dirty="0" smtClean="0"/>
              <a:t> </a:t>
            </a:r>
            <a:r>
              <a:rPr lang="en-GB" sz="2600" dirty="0" err="1" smtClean="0"/>
              <a:t>i</a:t>
            </a:r>
            <a:r>
              <a:rPr lang="en-GB" sz="2600" dirty="0" smtClean="0"/>
              <a:t> </a:t>
            </a:r>
            <a:r>
              <a:rPr lang="en-GB" sz="2600" dirty="0" err="1" smtClean="0"/>
              <a:t>Siaradwyr</a:t>
            </a:r>
            <a:r>
              <a:rPr lang="en-GB" sz="2600" dirty="0" smtClean="0"/>
              <a:t> </a:t>
            </a:r>
            <a:r>
              <a:rPr lang="en-GB" sz="2600" dirty="0" err="1" smtClean="0"/>
              <a:t>Ieithoedd</a:t>
            </a:r>
            <a:r>
              <a:rPr lang="en-GB" sz="2600" dirty="0" smtClean="0"/>
              <a:t> </a:t>
            </a:r>
            <a:r>
              <a:rPr lang="en-GB" sz="2600" dirty="0" err="1" smtClean="0"/>
              <a:t>Eraill</a:t>
            </a:r>
            <a:r>
              <a:rPr lang="en-GB" sz="2600" dirty="0" smtClean="0"/>
              <a:t>, </a:t>
            </a:r>
            <a:r>
              <a:rPr lang="en-GB" sz="2600" dirty="0" err="1" smtClean="0"/>
              <a:t>Gwaith</a:t>
            </a:r>
            <a:r>
              <a:rPr lang="en-GB" sz="2600" dirty="0" smtClean="0"/>
              <a:t> </a:t>
            </a:r>
            <a:r>
              <a:rPr lang="en-GB" sz="2600" dirty="0" err="1" smtClean="0"/>
              <a:t>Ieuenctid</a:t>
            </a:r>
            <a:r>
              <a:rPr lang="en-GB" sz="2600" dirty="0" smtClean="0"/>
              <a:t>, </a:t>
            </a:r>
            <a:r>
              <a:rPr lang="en-GB" sz="2600" dirty="0" err="1" smtClean="0"/>
              <a:t>Gwaith</a:t>
            </a:r>
            <a:r>
              <a:rPr lang="en-GB" sz="2600" dirty="0" smtClean="0"/>
              <a:t> </a:t>
            </a:r>
            <a:r>
              <a:rPr lang="en-GB" sz="2600" dirty="0" err="1" smtClean="0"/>
              <a:t>Chwarae</a:t>
            </a:r>
            <a:r>
              <a:rPr lang="en-GB" sz="2600" dirty="0" smtClean="0"/>
              <a:t>, </a:t>
            </a:r>
            <a:r>
              <a:rPr lang="en-GB" sz="2600" dirty="0" err="1" smtClean="0"/>
              <a:t>Cwnsela</a:t>
            </a:r>
            <a:r>
              <a:rPr lang="en-GB" sz="2600" dirty="0" smtClean="0"/>
              <a:t> ac </a:t>
            </a:r>
            <a:r>
              <a:rPr lang="en-GB" sz="2600" dirty="0" err="1" smtClean="0"/>
              <a:t>ati</a:t>
            </a:r>
            <a:endParaRPr lang="en-GB" sz="2600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159694"/>
            <a:ext cx="5181600" cy="4688218"/>
          </a:xfrm>
        </p:spPr>
        <p:txBody>
          <a:bodyPr>
            <a:normAutofit/>
          </a:bodyPr>
          <a:lstStyle/>
          <a:p>
            <a:r>
              <a:rPr lang="en-GB" dirty="0" smtClean="0"/>
              <a:t>Tutor introduction</a:t>
            </a:r>
          </a:p>
          <a:p>
            <a:r>
              <a:rPr lang="en-GB" dirty="0" smtClean="0"/>
              <a:t>National Community College in Wales</a:t>
            </a:r>
          </a:p>
          <a:p>
            <a:r>
              <a:rPr lang="en-GB" dirty="0" smtClean="0"/>
              <a:t>Over 12,000 learners a year across Wales</a:t>
            </a:r>
          </a:p>
          <a:p>
            <a:r>
              <a:rPr lang="en-GB" dirty="0" smtClean="0"/>
              <a:t>Variety of venues and courses in the community and workplace</a:t>
            </a:r>
          </a:p>
          <a:p>
            <a:r>
              <a:rPr lang="en-GB" dirty="0" smtClean="0"/>
              <a:t>Literacy, Numeracy, Digital Skills, Skills for Work, ESOL, Youth Work, Play Work, Counselling,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1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Llesiant</a:t>
            </a:r>
            <a:r>
              <a:rPr lang="en-GB" dirty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Your Wellbeing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247568"/>
            <a:ext cx="5181600" cy="4472747"/>
          </a:xfrm>
        </p:spPr>
        <p:txBody>
          <a:bodyPr>
            <a:noAutofit/>
          </a:bodyPr>
          <a:lstStyle/>
          <a:p>
            <a:pPr lvl="0">
              <a:buClr>
                <a:srgbClr val="2DA2BF"/>
              </a:buClr>
            </a:pP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lleoliad</a:t>
            </a:r>
            <a:r>
              <a:rPr lang="en-GB" dirty="0" smtClean="0"/>
              <a:t>:</a:t>
            </a:r>
          </a:p>
          <a:p>
            <a:pPr lvl="0">
              <a:buClr>
                <a:srgbClr val="2DA2BF"/>
              </a:buClr>
            </a:pPr>
            <a:r>
              <a:rPr lang="cy-GB" dirty="0" smtClean="0"/>
              <a:t>Lleoliad y man ymgynnull pe byddai tân</a:t>
            </a:r>
            <a:endParaRPr lang="en-GB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cy-GB" dirty="0" smtClean="0"/>
              <a:t>Lleoliad y blwch/blychau cymorth cyntaf</a:t>
            </a:r>
            <a:endParaRPr lang="en-GB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cy-GB" dirty="0" smtClean="0"/>
              <a:t>Lleoliad toiledau a chyfleusterau ymolchi</a:t>
            </a:r>
            <a:endParaRPr lang="en-GB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cy-GB" dirty="0" smtClean="0"/>
              <a:t>Dŵr yfed a chyfleusterau ar gyfer egwyliau cysur</a:t>
            </a:r>
            <a:endParaRPr lang="en-GB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cy-GB" dirty="0" smtClean="0"/>
              <a:t>Defnyddio offer, peiriannau a/neu gemegau yn ddiogel yn ystod gweithgareddau (lle bo hynny’n briodol)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100" dirty="0"/>
              <a:t>Your </a:t>
            </a:r>
            <a:r>
              <a:rPr lang="en-GB" sz="2100" dirty="0" smtClean="0"/>
              <a:t>venue:</a:t>
            </a:r>
          </a:p>
          <a:p>
            <a:r>
              <a:rPr lang="en-GB" sz="2100" dirty="0" smtClean="0"/>
              <a:t>Location of fire assembly point</a:t>
            </a:r>
          </a:p>
          <a:p>
            <a:r>
              <a:rPr lang="en-GB" sz="2100" dirty="0" smtClean="0"/>
              <a:t>Location of first aid box</a:t>
            </a:r>
          </a:p>
          <a:p>
            <a:r>
              <a:rPr lang="en-GB" sz="2100" dirty="0" smtClean="0"/>
              <a:t>Location of toilets and washing facilities</a:t>
            </a:r>
          </a:p>
          <a:p>
            <a:r>
              <a:rPr lang="en-GB" sz="2100" dirty="0" smtClean="0"/>
              <a:t>Drinking water and comfort break facilities</a:t>
            </a:r>
          </a:p>
          <a:p>
            <a:r>
              <a:rPr lang="en-GB" sz="2100" dirty="0" smtClean="0"/>
              <a:t>Safe use of equipment, machinery and/or chemicals during activities (as appropriate)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Llesiant</a:t>
            </a:r>
            <a:r>
              <a:rPr lang="en-GB" dirty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Your Wellbeing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Dyletswydd</a:t>
            </a:r>
            <a:r>
              <a:rPr lang="en-GB" dirty="0" smtClean="0"/>
              <a:t> </a:t>
            </a:r>
            <a:r>
              <a:rPr lang="en-GB" dirty="0" err="1" smtClean="0"/>
              <a:t>gofal</a:t>
            </a:r>
            <a:endParaRPr lang="en-GB" dirty="0" smtClean="0"/>
          </a:p>
          <a:p>
            <a:r>
              <a:rPr lang="en-GB" dirty="0" err="1" smtClean="0"/>
              <a:t>Diogelu</a:t>
            </a:r>
            <a:endParaRPr lang="en-GB" dirty="0" smtClean="0"/>
          </a:p>
          <a:p>
            <a:r>
              <a:rPr lang="en-GB" dirty="0" smtClean="0"/>
              <a:t>Atal – </a:t>
            </a:r>
            <a:r>
              <a:rPr lang="en-GB" dirty="0" err="1" smtClean="0"/>
              <a:t>Cadw’n</a:t>
            </a:r>
            <a:r>
              <a:rPr lang="en-GB" smtClean="0"/>
              <a:t> </a:t>
            </a:r>
            <a:r>
              <a:rPr lang="en-GB" smtClean="0"/>
              <a:t>ddiogel</a:t>
            </a:r>
            <a:endParaRPr lang="en-GB" dirty="0" smtClean="0"/>
          </a:p>
          <a:p>
            <a:r>
              <a:rPr lang="en-GB" dirty="0" err="1" smtClean="0"/>
              <a:t>Diogelwch</a:t>
            </a:r>
            <a:r>
              <a:rPr lang="en-GB" dirty="0" smtClean="0"/>
              <a:t> a </a:t>
            </a:r>
            <a:r>
              <a:rPr lang="en-GB" dirty="0" err="1" smtClean="0"/>
              <a:t>Chyfrifoldeb</a:t>
            </a:r>
            <a:r>
              <a:rPr lang="en-GB" dirty="0" smtClean="0"/>
              <a:t> </a:t>
            </a:r>
            <a:r>
              <a:rPr lang="en-GB" dirty="0" err="1" smtClean="0"/>
              <a:t>Ar-lein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Duty of Care</a:t>
            </a:r>
          </a:p>
          <a:p>
            <a:r>
              <a:rPr lang="en-GB" dirty="0" smtClean="0"/>
              <a:t>Safeguarding</a:t>
            </a:r>
          </a:p>
          <a:p>
            <a:r>
              <a:rPr lang="en-GB" dirty="0" smtClean="0"/>
              <a:t>Prevent – ‘Staying Safe’ area</a:t>
            </a:r>
          </a:p>
          <a:p>
            <a:r>
              <a:rPr lang="en-GB" dirty="0" smtClean="0"/>
              <a:t>Online Safety and Responsibility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838200" y="468644"/>
            <a:ext cx="10515600" cy="633358"/>
          </a:xfrm>
        </p:spPr>
        <p:txBody>
          <a:bodyPr/>
          <a:lstStyle/>
          <a:p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Cwrs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Your Course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247569"/>
            <a:ext cx="5181600" cy="3334954"/>
          </a:xfrm>
        </p:spPr>
        <p:txBody>
          <a:bodyPr/>
          <a:lstStyle/>
          <a:p>
            <a:r>
              <a:rPr lang="en-GB" dirty="0" err="1"/>
              <a:t>Amlinelliad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cwrs</a:t>
            </a:r>
            <a:endParaRPr lang="en-GB" dirty="0"/>
          </a:p>
          <a:p>
            <a:r>
              <a:rPr lang="en-GB" dirty="0" err="1"/>
              <a:t>Asesu</a:t>
            </a:r>
            <a:endParaRPr lang="en-GB" dirty="0"/>
          </a:p>
          <a:p>
            <a:r>
              <a:rPr lang="en-GB" dirty="0" err="1"/>
              <a:t>Llwybrau</a:t>
            </a:r>
            <a:r>
              <a:rPr lang="en-GB" dirty="0"/>
              <a:t> </a:t>
            </a:r>
            <a:r>
              <a:rPr lang="en-GB" dirty="0" err="1"/>
              <a:t>dilyniant</a:t>
            </a:r>
            <a:endParaRPr lang="en-GB" dirty="0"/>
          </a:p>
          <a:p>
            <a:r>
              <a:rPr lang="en-GB" dirty="0" err="1"/>
              <a:t>Disgwyliadau</a:t>
            </a:r>
            <a:endParaRPr lang="en-GB" dirty="0"/>
          </a:p>
          <a:p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meddyliau</a:t>
            </a:r>
            <a:r>
              <a:rPr lang="en-GB" dirty="0"/>
              <a:t>?!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47569"/>
            <a:ext cx="5181600" cy="3334954"/>
          </a:xfrm>
        </p:spPr>
        <p:txBody>
          <a:bodyPr/>
          <a:lstStyle/>
          <a:p>
            <a:r>
              <a:rPr lang="en-GB" dirty="0"/>
              <a:t>Course outline</a:t>
            </a:r>
          </a:p>
          <a:p>
            <a:r>
              <a:rPr lang="en-GB" dirty="0"/>
              <a:t>Assessment</a:t>
            </a:r>
          </a:p>
          <a:p>
            <a:r>
              <a:rPr lang="en-GB" dirty="0"/>
              <a:t>Progression pathways</a:t>
            </a:r>
          </a:p>
          <a:p>
            <a:r>
              <a:rPr lang="en-GB" dirty="0"/>
              <a:t>Expectations</a:t>
            </a:r>
          </a:p>
          <a:p>
            <a:r>
              <a:rPr lang="en-GB" dirty="0"/>
              <a:t>Your thoughts?!</a:t>
            </a:r>
          </a:p>
        </p:txBody>
      </p:sp>
    </p:spTree>
    <p:extLst>
      <p:ext uri="{BB962C8B-B14F-4D97-AF65-F5344CB8AC3E}">
        <p14:creationId xmlns:p14="http://schemas.microsoft.com/office/powerpoint/2010/main" val="24945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Gwasanaethau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Ddysgwyr</a:t>
            </a:r>
            <a:r>
              <a:rPr lang="en-GB" dirty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Learner Services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y-GB" dirty="0" smtClean="0"/>
              <a:t>Llawlyfr i Ddysgwyr</a:t>
            </a:r>
            <a:endParaRPr lang="en-GB" dirty="0" smtClean="0"/>
          </a:p>
          <a:p>
            <a:r>
              <a:rPr lang="cy-GB" dirty="0" smtClean="0"/>
              <a:t>Cod Ymddygiad i Ddysgwyr</a:t>
            </a:r>
            <a:endParaRPr lang="en-GB" dirty="0" smtClean="0"/>
          </a:p>
          <a:p>
            <a:r>
              <a:rPr lang="cy-GB" dirty="0" smtClean="0"/>
              <a:t>Cymorth Dysgu</a:t>
            </a:r>
            <a:endParaRPr lang="en-GB" dirty="0" smtClean="0"/>
          </a:p>
          <a:p>
            <a:r>
              <a:rPr lang="cy-GB" dirty="0" smtClean="0"/>
              <a:t>Cyllid i Ddysgwyr</a:t>
            </a:r>
            <a:endParaRPr lang="en-GB" dirty="0" smtClean="0"/>
          </a:p>
          <a:p>
            <a:r>
              <a:rPr lang="cy-GB" dirty="0" smtClean="0"/>
              <a:t>Aelodaeth</a:t>
            </a:r>
            <a:endParaRPr lang="en-GB" dirty="0" smtClean="0"/>
          </a:p>
          <a:p>
            <a:r>
              <a:rPr lang="cy-GB" dirty="0" smtClean="0"/>
              <a:t>Cyfeirio A-Y</a:t>
            </a:r>
            <a:endParaRPr lang="en-GB" dirty="0" smtClean="0"/>
          </a:p>
          <a:p>
            <a:r>
              <a:rPr lang="cy-GB" dirty="0" smtClean="0"/>
              <a:t>Cyfle i ddatgelu unrhyw anghenion dysgu ar sail 1:1</a:t>
            </a: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199" y="1247569"/>
            <a:ext cx="5385391" cy="3334954"/>
          </a:xfrm>
        </p:spPr>
        <p:txBody>
          <a:bodyPr>
            <a:noAutofit/>
          </a:bodyPr>
          <a:lstStyle/>
          <a:p>
            <a:r>
              <a:rPr lang="en-GB" dirty="0" smtClean="0"/>
              <a:t>Learner Handbook</a:t>
            </a:r>
          </a:p>
          <a:p>
            <a:r>
              <a:rPr lang="en-GB" dirty="0" smtClean="0"/>
              <a:t>Learner Code of Conduct</a:t>
            </a:r>
          </a:p>
          <a:p>
            <a:r>
              <a:rPr lang="en-GB" dirty="0" smtClean="0"/>
              <a:t>Learning Support</a:t>
            </a:r>
          </a:p>
          <a:p>
            <a:r>
              <a:rPr lang="en-GB" dirty="0" smtClean="0"/>
              <a:t>Learner Finance</a:t>
            </a:r>
          </a:p>
          <a:p>
            <a:r>
              <a:rPr lang="en-GB" dirty="0" smtClean="0"/>
              <a:t>Membership</a:t>
            </a:r>
          </a:p>
          <a:p>
            <a:r>
              <a:rPr lang="en-GB" dirty="0" smtClean="0"/>
              <a:t>A-Z Signposting</a:t>
            </a:r>
          </a:p>
          <a:p>
            <a:r>
              <a:rPr lang="en-GB" dirty="0" smtClean="0"/>
              <a:t>Opportunity to disclose any learning needs on 1:1 basis</a:t>
            </a:r>
          </a:p>
        </p:txBody>
      </p:sp>
    </p:spTree>
    <p:extLst>
      <p:ext uri="{BB962C8B-B14F-4D97-AF65-F5344CB8AC3E}">
        <p14:creationId xmlns:p14="http://schemas.microsoft.com/office/powerpoint/2010/main" val="17092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Taith</a:t>
            </a:r>
            <a:r>
              <a:rPr lang="en-GB" dirty="0" smtClean="0"/>
              <a:t> </a:t>
            </a:r>
            <a:r>
              <a:rPr lang="en-GB" dirty="0" err="1" smtClean="0"/>
              <a:t>Ddysgu</a:t>
            </a:r>
            <a:r>
              <a:rPr lang="en-GB" dirty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Your Learning Journey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y-GB" dirty="0" smtClean="0"/>
              <a:t>Asesiad cychwynnol (yn ôl yr angen)</a:t>
            </a:r>
          </a:p>
          <a:p>
            <a:r>
              <a:rPr lang="cy-GB" dirty="0" smtClean="0"/>
              <a:t>Cynllun Dysgu Unigol</a:t>
            </a:r>
            <a:endParaRPr lang="en-GB" dirty="0" smtClean="0"/>
          </a:p>
          <a:p>
            <a:r>
              <a:rPr lang="en-GB" dirty="0" err="1" smtClean="0"/>
              <a:t>Moodle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Initial assessment (if required)</a:t>
            </a:r>
          </a:p>
          <a:p>
            <a:r>
              <a:rPr lang="en-GB" dirty="0" smtClean="0"/>
              <a:t>Individual Learning Plan</a:t>
            </a:r>
          </a:p>
          <a:p>
            <a:r>
              <a:rPr lang="en-GB" dirty="0" smtClean="0"/>
              <a:t>Moodle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2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3192" cy="6857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429334"/>
            <a:ext cx="7162800" cy="1073393"/>
          </a:xfrm>
          <a:prstGeom prst="rect">
            <a:avLst/>
          </a:prstGeom>
          <a:solidFill>
            <a:srgbClr val="00BBB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3663" y="3783599"/>
            <a:ext cx="668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 err="1" smtClean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Astudiaethau</a:t>
            </a:r>
            <a:r>
              <a:rPr lang="en-GB" sz="2000" b="1" dirty="0" smtClean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Achos</a:t>
            </a:r>
            <a:r>
              <a:rPr lang="en-GB" sz="2000" b="1" dirty="0" smtClean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Dysgwyr</a:t>
            </a:r>
            <a:r>
              <a:rPr lang="en-GB" sz="2000" b="1" dirty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FS Me" panose="02000506040000020004" pitchFamily="50" charset="0"/>
                <a:hlinkClick r:id="rId4"/>
              </a:rPr>
              <a:t>/ Learner Case Studies</a:t>
            </a:r>
            <a:endParaRPr lang="en-GB" sz="2000" b="1" dirty="0" smtClean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637</Words>
  <Application>Microsoft Office PowerPoint</Application>
  <PresentationFormat>Widescreen</PresentationFormat>
  <Paragraphs>121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FS Me</vt:lpstr>
      <vt:lpstr>Rollerscript Smooth</vt:lpstr>
      <vt:lpstr>Wingdings 3</vt:lpstr>
      <vt:lpstr>Office Theme</vt:lpstr>
      <vt:lpstr>PowerPoint Presentation</vt:lpstr>
      <vt:lpstr>PowerPoint Presentation</vt:lpstr>
      <vt:lpstr>Croeso! Welcome!</vt:lpstr>
      <vt:lpstr>Eich Llesiant Your Wellbeing</vt:lpstr>
      <vt:lpstr>Eich Llesiant Your Wellbeing</vt:lpstr>
      <vt:lpstr>Eich Cwrs Your Course</vt:lpstr>
      <vt:lpstr>Gwasanaethau i Ddysgwyr Learner Services</vt:lpstr>
      <vt:lpstr>Eich Taith Ddysgu Your Learning Journey</vt:lpstr>
      <vt:lpstr>PowerPoint Presentation</vt:lpstr>
      <vt:lpstr>Cadwch mewn cysylltiad Keep in touch!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Goddard</dc:creator>
  <cp:lastModifiedBy>Michelle Kerswell</cp:lastModifiedBy>
  <cp:revision>46</cp:revision>
  <dcterms:created xsi:type="dcterms:W3CDTF">2019-06-12T14:29:20Z</dcterms:created>
  <dcterms:modified xsi:type="dcterms:W3CDTF">2019-09-02T14:31:56Z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f293ed-ec13-434a-9a95-55db7e36f10b_Enabled">
    <vt:lpwstr>True</vt:lpwstr>
  </property>
  <property fmtid="{D5CDD505-2E9C-101B-9397-08002B2CF9AE}" pid="3" name="MSIP_Label_45f293ed-ec13-434a-9a95-55db7e36f10b_SiteId">
    <vt:lpwstr>573e6d3c-0ec2-4f89-90d7-8645a5d1936a</vt:lpwstr>
  </property>
  <property fmtid="{D5CDD505-2E9C-101B-9397-08002B2CF9AE}" pid="4" name="MSIP_Label_45f293ed-ec13-434a-9a95-55db7e36f10b_Owner">
    <vt:lpwstr>michelle.kerswell@adultlearning.wales</vt:lpwstr>
  </property>
  <property fmtid="{D5CDD505-2E9C-101B-9397-08002B2CF9AE}" pid="5" name="MSIP_Label_45f293ed-ec13-434a-9a95-55db7e36f10b_SetDate">
    <vt:lpwstr>2019-07-19T14:10:25.4505283Z</vt:lpwstr>
  </property>
  <property fmtid="{D5CDD505-2E9C-101B-9397-08002B2CF9AE}" pid="6" name="MSIP_Label_45f293ed-ec13-434a-9a95-55db7e36f10b_Name">
    <vt:lpwstr>ALW - Sensitivity</vt:lpwstr>
  </property>
  <property fmtid="{D5CDD505-2E9C-101B-9397-08002B2CF9AE}" pid="7" name="MSIP_Label_45f293ed-ec13-434a-9a95-55db7e36f10b_Application">
    <vt:lpwstr>Microsoft Azure Information Protection</vt:lpwstr>
  </property>
  <property fmtid="{D5CDD505-2E9C-101B-9397-08002B2CF9AE}" pid="8" name="MSIP_Label_45f293ed-ec13-434a-9a95-55db7e36f10b_ActionId">
    <vt:lpwstr>a786cabe-1537-4a2f-b463-22f5a9bb3962</vt:lpwstr>
  </property>
  <property fmtid="{D5CDD505-2E9C-101B-9397-08002B2CF9AE}" pid="9" name="MSIP_Label_45f293ed-ec13-434a-9a95-55db7e36f10b_Extended_MSFT_Method">
    <vt:lpwstr>Automatic</vt:lpwstr>
  </property>
  <property fmtid="{D5CDD505-2E9C-101B-9397-08002B2CF9AE}" pid="10" name="MSIP_Label_1fec843a-53f7-4c6d-9512-a5bf01141f6c_Enabled">
    <vt:lpwstr>True</vt:lpwstr>
  </property>
  <property fmtid="{D5CDD505-2E9C-101B-9397-08002B2CF9AE}" pid="11" name="MSIP_Label_1fec843a-53f7-4c6d-9512-a5bf01141f6c_SiteId">
    <vt:lpwstr>573e6d3c-0ec2-4f89-90d7-8645a5d1936a</vt:lpwstr>
  </property>
  <property fmtid="{D5CDD505-2E9C-101B-9397-08002B2CF9AE}" pid="12" name="MSIP_Label_1fec843a-53f7-4c6d-9512-a5bf01141f6c_Owner">
    <vt:lpwstr>michelle.kerswell@adultlearning.wales</vt:lpwstr>
  </property>
  <property fmtid="{D5CDD505-2E9C-101B-9397-08002B2CF9AE}" pid="13" name="MSIP_Label_1fec843a-53f7-4c6d-9512-a5bf01141f6c_SetDate">
    <vt:lpwstr>2019-07-19T14:10:25.4505283Z</vt:lpwstr>
  </property>
  <property fmtid="{D5CDD505-2E9C-101B-9397-08002B2CF9AE}" pid="14" name="MSIP_Label_1fec843a-53f7-4c6d-9512-a5bf01141f6c_Name">
    <vt:lpwstr>ALW - Default</vt:lpwstr>
  </property>
  <property fmtid="{D5CDD505-2E9C-101B-9397-08002B2CF9AE}" pid="15" name="MSIP_Label_1fec843a-53f7-4c6d-9512-a5bf01141f6c_Application">
    <vt:lpwstr>Microsoft Azure Information Protection</vt:lpwstr>
  </property>
  <property fmtid="{D5CDD505-2E9C-101B-9397-08002B2CF9AE}" pid="16" name="MSIP_Label_1fec843a-53f7-4c6d-9512-a5bf01141f6c_ActionId">
    <vt:lpwstr>a786cabe-1537-4a2f-b463-22f5a9bb3962</vt:lpwstr>
  </property>
  <property fmtid="{D5CDD505-2E9C-101B-9397-08002B2CF9AE}" pid="17" name="MSIP_Label_1fec843a-53f7-4c6d-9512-a5bf01141f6c_Parent">
    <vt:lpwstr>45f293ed-ec13-434a-9a95-55db7e36f10b</vt:lpwstr>
  </property>
  <property fmtid="{D5CDD505-2E9C-101B-9397-08002B2CF9AE}" pid="18" name="MSIP_Label_1fec843a-53f7-4c6d-9512-a5bf01141f6c_Extended_MSFT_Method">
    <vt:lpwstr>Automatic</vt:lpwstr>
  </property>
  <property fmtid="{D5CDD505-2E9C-101B-9397-08002B2CF9AE}" pid="19" name="Sensitivity">
    <vt:lpwstr>ALW - Sensitivity ALW - Default</vt:lpwstr>
  </property>
</Properties>
</file>